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19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35.xml.rels" ContentType="application/vnd.openxmlformats-package.relationships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3.xml" ContentType="application/vnd.openxmlformats-officedocument.theme+xml"/>
  <Override PartName="/ppt/theme/theme12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9.png" ContentType="image/png"/>
  <Override PartName="/ppt/media/image10.png" ContentType="image/png"/>
  <Override PartName="/ppt/media/image13.png" ContentType="image/png"/>
  <Override PartName="/ppt/media/image21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5.png" ContentType="image/png"/>
  <Override PartName="/ppt/media/image23.png" ContentType="image/png"/>
  <Override PartName="/ppt/media/image18.png" ContentType="image/png"/>
  <Override PartName="/ppt/media/image19.png" ContentType="image/png"/>
  <Override PartName="/ppt/media/image1.png" ContentType="image/png"/>
  <Override PartName="/ppt/media/image24.png" ContentType="image/png"/>
  <Override PartName="/ppt/media/media17.mp4" ContentType="video/mp4"/>
  <Override PartName="/ppt/media/image16.png" ContentType="image/png"/>
  <Override PartName="/ppt/media/image3.png" ContentType="image/png"/>
  <Override PartName="/ppt/media/image22.png" ContentType="image/png"/>
  <Override PartName="/ppt/media/media15.mp4" ContentType="video/mp4"/>
  <Override PartName="/ppt/media/image14.png" ContentType="image/png"/>
  <Override PartName="/ppt/media/image2.png" ContentType="image/png"/>
  <Override PartName="/ppt/media/image4.png" ContentType="image/png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</p:sldIdLst>
  <p:sldSz cx="12192000" cy="6858000"/>
  <p:notesSz cx="6669088" cy="992822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notesMaster" Target="notesMasters/notesMaster1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zh-CN" sz="1000" spc="-1" strike="noStrike">
                <a:solidFill>
                  <a:schemeClr val="lt2"/>
                </a:solidFill>
                <a:latin typeface="Microsoft Sans Serif"/>
              </a:rPr>
              <a:t>单击以移动幻灯片</a:t>
            </a: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点击编辑备注格式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&lt;页眉&gt;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buNone/>
            </a:pPr>
            <a:fld id="{BF0F9AB3-0A68-4C4F-92D5-24C7B34566E3}" type="slidenum">
              <a:rPr b="0" lang="en-US" sz="1400" spc="-1" strike="noStrike">
                <a:solidFill>
                  <a:srgbClr val="000000"/>
                </a:solidFill>
                <a:latin typeface="Calibri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sldNum" idx="4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E323E4CC-FA6F-4342-8337-33107D3E5056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1000" spc="-1" strike="noStrike">
                <a:solidFill>
                  <a:srgbClr val="0d0d0d"/>
                </a:solidFill>
                <a:latin typeface="Söhne"/>
              </a:rPr>
              <a:t>Unser disKriminator besteht aus die Merkmals extraktions schichten, die </a:t>
            </a:r>
            <a:r>
              <a:rPr b="1" lang="de-DE" sz="1200" spc="-1" strike="noStrike">
                <a:solidFill>
                  <a:srgbClr val="0d0d0d"/>
                </a:solidFill>
                <a:latin typeface="Söhne"/>
              </a:rPr>
              <a:t>Klassifizierungsschichten,</a:t>
            </a:r>
            <a:r>
              <a:rPr b="1" lang="de-DE" sz="1000" spc="-1" strike="noStrike">
                <a:solidFill>
                  <a:srgbClr val="0d0d0d"/>
                </a:solidFill>
                <a:latin typeface="Söhne"/>
              </a:rPr>
              <a:t> die spektrale Normalisierung</a:t>
            </a:r>
            <a:r>
              <a:rPr b="0" lang="de-DE" sz="1000" spc="-1" strike="noStrike">
                <a:solidFill>
                  <a:srgbClr val="0d0d0d"/>
                </a:solidFill>
                <a:latin typeface="Söhne"/>
              </a:rPr>
              <a:t>,</a:t>
            </a:r>
            <a:r>
              <a:rPr b="1" lang="de-DE" sz="1000" spc="-1" strike="noStrike">
                <a:solidFill>
                  <a:srgbClr val="0d0d0d"/>
                </a:solidFill>
                <a:latin typeface="Söhne"/>
              </a:rPr>
              <a:t> und Forward-Methode</a:t>
            </a:r>
            <a:r>
              <a:rPr b="0" lang="de-DE" sz="1000" spc="-1" strike="noStrike">
                <a:solidFill>
                  <a:srgbClr val="0d0d0d"/>
                </a:solidFill>
                <a:latin typeface="Söhne"/>
              </a:rPr>
              <a:t>.</a:t>
            </a:r>
            <a:endParaRPr b="0" lang="en-US" sz="1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1200" spc="-1" strike="noStrike">
                <a:solidFill>
                  <a:srgbClr val="0d0d0d"/>
                </a:solidFill>
                <a:latin typeface="Söhne"/>
              </a:rPr>
              <a:t>Merkmalsextraktionsschichten</a:t>
            </a: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: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Das Modul self.features besteht aus mehreren Faltungsschichten, gefolgt von leaky ReLU-Aktivierungen und Max-Pooling-Operationen. Diese Schichten extrahieren hierarchische Merkmale aus den Eingangsbildern.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Jede Faltungsschicht wird von einer leaky ReLU-Aktivierungsfunktion gefolgt, die dem Netzwerk hilft, nichtlineare Zuordnungen zu erlernen.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Max-Pooling-Schichten verkleinern die räumlichen Dimensionen der Merkmalskarten, um translationale Invarianz zu erfassen.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1200" spc="-1" strike="noStrike">
                <a:solidFill>
                  <a:srgbClr val="0d0d0d"/>
                </a:solidFill>
                <a:latin typeface="Söhne"/>
              </a:rPr>
              <a:t>Klassifizierungsschichten</a:t>
            </a: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: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Nach der Merkmalsextraktion werden die Merkmalskarten flach gemacht und durch eine Reihe von vollständig verbundenen Schichten (self.classifier) geleitet.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Die vollständig verbundenen Schichten reduzieren die räumlichen Informationen zu einer Vektorrepräsentation, die für die Klassifizierung verwendet werden kann.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Dropout wird angewendet, um Überanpassung vorzubeugen, indem während des Trainings zufällig ein Teil der Eingangseinheiten auf 0 gesetzt wird.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Die letzte Schicht erzeugt einen einzelnen Ausgabewert, der als Wahrscheinlichkeit interpretiert werden kann, dass das Eingangsbild im Kontext eines generativen adversariellen Netzwerks (GAN) echt oder falsch ist.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1200" spc="-1" strike="noStrike">
                <a:solidFill>
                  <a:srgbClr val="0d0d0d"/>
                </a:solidFill>
                <a:latin typeface="Söhne"/>
              </a:rPr>
              <a:t>Spektrale Normalisierung</a:t>
            </a: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: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Spektrale Normalisierung wird auf Faltungsschichten und lineare Schichten (nn.Conv2d und nn.Linear) angewendet, um das Training des Diskriminators zu stabilisieren.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Spektrale Normalisierung beschränkt die spektrale Norm von Gewichtsmatrizen, was die Lipschitz-Kontinuität des Netzwerks verbessern und das Training von GANs stabiler machen kann.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0d0d0d"/>
                </a:solidFill>
                <a:latin typeface="Söhne"/>
              </a:rPr>
              <a:t>Forward-Methode</a:t>
            </a:r>
            <a:r>
              <a:rPr b="0" lang="de-DE" sz="2000" spc="-1" strike="noStrike">
                <a:solidFill>
                  <a:srgbClr val="0d0d0d"/>
                </a:solidFill>
                <a:latin typeface="Söhne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2000" spc="-1" strike="noStrike">
                <a:solidFill>
                  <a:srgbClr val="0d0d0d"/>
                </a:solidFill>
                <a:latin typeface="Söhne"/>
              </a:rPr>
              <a:t>Die forward-Methode definiert den Vorwärtsdurchlauf des Netzwerks.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2000" spc="-1" strike="noStrike">
                <a:solidFill>
                  <a:srgbClr val="0d0d0d"/>
                </a:solidFill>
                <a:latin typeface="Söhne"/>
              </a:rPr>
              <a:t>Die Eingabe x wird durch die Merkmalsextraktionsschichten (self.features) geleitet, flach gemacht und dann durch die Klassifizierungsschichten (self.classifier) geleitet.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defTabSz="914400">
              <a:lnSpc>
                <a:spcPct val="100000"/>
              </a:lnSpc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2000" spc="-1" strike="noStrike">
                <a:solidFill>
                  <a:srgbClr val="0d0d0d"/>
                </a:solidFill>
                <a:latin typeface="Söhne"/>
              </a:rPr>
              <a:t>Die Ausgabe ist die endgültige Klassifizierungsbewertung.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 type="sldNum" idx="13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B5F56536-0E43-480D-A5F3-61F5C0117EB3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Die Verlustfunktion des GAN: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Es ist wichtig für die Steuerung des Trainingsprozesses sowohl des Diskriminator- als auch des Generatornetzwerks im GAN-Framework, was letztendlich zur Erzeugung rauschfreier Bilder führt.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Diese Verlustfunktion besteht aus der Kombination mit einer Sigmoid-Aktivierungsfunktion und dem binären Kreuzentropieverlust.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 type="sldNum" idx="14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929B9071-6B06-4914-89F6-9E3D393CC202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Normales Unet: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best average SSIM=0.6905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Best average CC = 0.6030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GAN: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best average CC = 0.0455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sldNum" idx="15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91D48AF5-776D-4A2D-8032-FD057441F273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Generator wird nicht für Bilder,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die zum Measurement passen belohnt,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sondern für Bilder, die erfolgreich Diskriminator täuschen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-&gt; kein Grund für Generator, Bilder zu generieren, die zum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Measurement passen, wenn auch andere den Generator täuschen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-&gt; gleiches Bild, da Measurements recht ähnlich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(komplettes Rauschen ggf. andere Bilder)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 type="sldNum" idx="16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96FB0967-CA2A-477C-930D-956CA6F8C1EF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Kombinierter Loss wurde implementiert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- Problem verschiedener Input/ gleicher Output besteht weiter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- Generator priorisiert Täuschung des Diskriminators höher (log)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sldNum" idx="17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156C0CFC-A003-4076-B118-573708690A29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nb-NO" sz="2000" spc="-1" strike="noStrike">
                <a:solidFill>
                  <a:srgbClr val="000000"/>
                </a:solidFill>
                <a:latin typeface="Calibri"/>
              </a:rPr>
              <a:t>lr=0.0001, betas=(0.9, 0.999)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sldNum" idx="18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02528C75-AF27-40A4-95A8-EC18B1BDA7EE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sldNum" idx="5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CEB0FF13-44BF-44EF-AD9A-504BFA12C7A7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-Untersuchung von Gewebe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-invasiv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sldNum" idx="6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2B32412B-61FC-4F98-8B98-D7E7308733F0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-pseudozufälliges Muster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sldNum" idx="7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238FC557-F517-4BBF-98F6-71C491F8514B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 type="sldNum" idx="8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BC7EB1B7-191B-4EDC-8CBD-B94930D6A51C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-computergestützte Bildverarbeitung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-physikbasierte Verarbeitung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sldNum" idx="9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BECD5FE2-2E7F-4838-9A19-1927168488C1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Hallo, mein Anteil ist über GAN-Implementierung. und GAN-Struktur.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Das Implementierungsziel ist, dass das Rekonstruktionsbild mit anti-rauschen durch die Anwendung des trainierten Generators  ist. Es heißt, das Rekonstruktionsbild ist mehr Klarheiten zur Problem Lösung.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Diese Struktur ist GAN -Struktur.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sldNum" idx="10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9C2C09DA-DEBE-49B2-ACF8-833232EA712F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Generator Ziel : Generierte Datenproben, die bei der Eingabe in den Diskriminator nicht von echten Daten zu unterscheiden sind.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Diskriminator Ziel: Richtig Klassifizierung zwischen real daten und generierte Daten, Generator Arbeit ist Diskriminator zu täuschen.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sldNum" idx="11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A038AF2B-C9CE-4741-BADE-6CDCE08FD9D3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sldImg"/>
          </p:nvPr>
        </p:nvSpPr>
        <p:spPr>
          <a:xfrm>
            <a:off x="27000" y="746280"/>
            <a:ext cx="6614640" cy="3720600"/>
          </a:xfrm>
          <a:prstGeom prst="rect">
            <a:avLst/>
          </a:prstGeom>
          <a:ln w="0">
            <a:noFill/>
          </a:ln>
        </p:spPr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Calibri"/>
              </a:rPr>
              <a:t>Unser Generator ist U-netz , ein U-Netz besteht 6 Schichte „Encoder und Decoder“</a:t>
            </a:r>
            <a:endParaRPr b="0" lang="en-US" sz="10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Calibri"/>
              </a:rPr>
              <a:t>Encoder </a:t>
            </a: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kodiert das Eingabebild in kleinere, abstraktere Merkmale.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Decoder </a:t>
            </a:r>
            <a:r>
              <a:rPr b="0" lang="de-DE" sz="1800" spc="-1" strike="noStrike">
                <a:solidFill>
                  <a:srgbClr val="0d0d0d"/>
                </a:solidFill>
                <a:latin typeface="Söhne"/>
              </a:rPr>
              <a:t>hochskaliert</a:t>
            </a: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 diese Merkmale wieder in die ursprüngliche Bildgröße, und </a:t>
            </a:r>
            <a:r>
              <a:rPr b="0" lang="de-DE" sz="1800" spc="-1" strike="noStrike">
                <a:solidFill>
                  <a:srgbClr val="0d0d0d"/>
                </a:solidFill>
                <a:latin typeface="Söhne"/>
              </a:rPr>
              <a:t>durchführt </a:t>
            </a:r>
            <a:r>
              <a:rPr b="0" lang="de-DE" sz="1200" spc="-1" strike="noStrike">
                <a:solidFill>
                  <a:srgbClr val="0d0d0d"/>
                </a:solidFill>
                <a:latin typeface="Söhne"/>
              </a:rPr>
              <a:t>die Segmentierung.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0" name="PlaceHolder 3"/>
          <p:cNvSpPr>
            <a:spLocks noGrp="1"/>
          </p:cNvSpPr>
          <p:nvPr>
            <p:ph type="sldNum" idx="12"/>
          </p:nvPr>
        </p:nvSpPr>
        <p:spPr>
          <a:xfrm>
            <a:off x="3778200" y="94330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4680" rIns="94680" tIns="47520" bIns="47520" anchor="b">
            <a:noAutofit/>
          </a:bodyPr>
          <a:lstStyle>
            <a:lvl1pPr indent="0" algn="r" defTabSz="947880">
              <a:lnSpc>
                <a:spcPct val="100000"/>
              </a:lnSpc>
              <a:buNone/>
              <a:defRPr b="0" lang="de-DE" sz="12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r" defTabSz="947880">
              <a:lnSpc>
                <a:spcPct val="100000"/>
              </a:lnSpc>
              <a:buNone/>
            </a:pPr>
            <a:fld id="{1C4B184D-2374-46DC-B7D0-A5EFD7D5A721}" type="slidenum">
              <a:rPr b="0" lang="de-DE" sz="1200" spc="-1" strike="noStrike">
                <a:solidFill>
                  <a:schemeClr val="dk1"/>
                </a:solidFill>
                <a:latin typeface="Times New Roman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95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96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36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41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42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43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86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21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27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28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11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16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17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18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06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07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527040" y="333360"/>
            <a:ext cx="11137680" cy="33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527040" y="3632040"/>
            <a:ext cx="1113768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6234120" y="141300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52704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/>
          </p:nvPr>
        </p:nvSpPr>
        <p:spPr>
          <a:xfrm>
            <a:off x="6234120" y="3632040"/>
            <a:ext cx="543492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2926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8058240" y="141300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/>
          </p:nvPr>
        </p:nvSpPr>
        <p:spPr>
          <a:xfrm>
            <a:off x="5270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/>
          </p:nvPr>
        </p:nvSpPr>
        <p:spPr>
          <a:xfrm>
            <a:off x="42926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/>
          </p:nvPr>
        </p:nvSpPr>
        <p:spPr>
          <a:xfrm>
            <a:off x="8058240" y="3632040"/>
            <a:ext cx="3585960" cy="20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d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" name="Text Box 17" hidden="1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3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4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5" name="Textfeld 1" hidden="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Line 7"/>
          <p:cNvSpPr/>
          <p:nvPr/>
        </p:nvSpPr>
        <p:spPr>
          <a:xfrm>
            <a:off x="-16920" y="1168200"/>
            <a:ext cx="12191760" cy="360"/>
          </a:xfrm>
          <a:prstGeom prst="line">
            <a:avLst/>
          </a:prstGeom>
          <a:ln w="63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7" name="Line 8"/>
          <p:cNvSpPr/>
          <p:nvPr/>
        </p:nvSpPr>
        <p:spPr>
          <a:xfrm>
            <a:off x="0" y="1412640"/>
            <a:ext cx="12191760" cy="360"/>
          </a:xfrm>
          <a:prstGeom prst="line">
            <a:avLst/>
          </a:prstGeom>
          <a:ln w="63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8" name="Picture 20" descr="TU_Logo_90_SW"/>
          <p:cNvPicPr/>
          <p:nvPr/>
        </p:nvPicPr>
        <p:blipFill>
          <a:blip r:embed="rId4"/>
          <a:stretch/>
        </p:blipFill>
        <p:spPr>
          <a:xfrm>
            <a:off x="527040" y="333360"/>
            <a:ext cx="2539800" cy="558360"/>
          </a:xfrm>
          <a:prstGeom prst="rect">
            <a:avLst/>
          </a:prstGeom>
          <a:ln w="0">
            <a:noFill/>
          </a:ln>
        </p:spPr>
      </p:pic>
      <p:sp>
        <p:nvSpPr>
          <p:cNvPr id="9" name="Rectangle 21"/>
          <p:cNvSpPr/>
          <p:nvPr/>
        </p:nvSpPr>
        <p:spPr>
          <a:xfrm>
            <a:off x="7340760" y="142920"/>
            <a:ext cx="4415040" cy="97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de-DE" sz="1400" spc="-1" strike="noStrike">
                <a:solidFill>
                  <a:schemeClr val="lt1"/>
                </a:solidFill>
                <a:latin typeface="Verdana"/>
              </a:rPr>
              <a:t>Fakultät Elektrotechnik und Informationstechnik</a:t>
            </a:r>
            <a:endParaRPr b="0" lang="en-US" sz="1400" spc="-1" strike="noStrike">
              <a:solidFill>
                <a:srgbClr val="ffffff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endParaRPr b="0" lang="en-US" sz="200" spc="-1" strike="noStrike">
              <a:solidFill>
                <a:srgbClr val="ffffff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r>
              <a:rPr b="1" lang="de-DE" sz="1400" spc="-1" strike="noStrike">
                <a:solidFill>
                  <a:schemeClr val="lt1"/>
                </a:solidFill>
                <a:latin typeface="Verdana"/>
              </a:rPr>
              <a:t>Institut für Grundlagen der Elektrotechnik und Elektronik</a:t>
            </a:r>
            <a:endParaRPr b="0" lang="en-US" sz="1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Text Box 26"/>
          <p:cNvSpPr/>
          <p:nvPr/>
        </p:nvSpPr>
        <p:spPr>
          <a:xfrm>
            <a:off x="461160" y="1136520"/>
            <a:ext cx="84837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chemeClr val="lt1"/>
                </a:solidFill>
                <a:latin typeface="Verdana"/>
              </a:rPr>
              <a:t>Lehrstuhl für Mess- und Prüftechnik</a:t>
            </a:r>
            <a:r>
              <a:rPr b="1" lang="de-DE" sz="1400" spc="-1" strike="noStrike">
                <a:solidFill>
                  <a:schemeClr val="lt1"/>
                </a:solidFill>
                <a:latin typeface="Verdana"/>
              </a:rPr>
              <a:t>	</a:t>
            </a:r>
            <a:r>
              <a:rPr b="1" lang="de-DE" sz="1400" spc="-1" strike="noStrike">
                <a:solidFill>
                  <a:schemeClr val="lt1"/>
                </a:solidFill>
                <a:latin typeface="Verdana"/>
              </a:rPr>
              <a:t>	</a:t>
            </a:r>
            <a:r>
              <a:rPr b="1" lang="de-DE" sz="1400" spc="-1" strike="noStrike">
                <a:solidFill>
                  <a:schemeClr val="lt1"/>
                </a:solidFill>
                <a:latin typeface="Verdana"/>
              </a:rPr>
              <a:t>            </a:t>
            </a:r>
            <a:r>
              <a:rPr b="0" lang="en-US" sz="1400" spc="-1" strike="noStrike">
                <a:solidFill>
                  <a:schemeClr val="lt1"/>
                </a:solidFill>
                <a:latin typeface="Microsoft Sans Serif"/>
              </a:rPr>
              <a:t>Helmholtzstraße</a:t>
            </a:r>
            <a:r>
              <a:rPr b="0" lang="de-DE" sz="1400" spc="-1" strike="noStrike">
                <a:solidFill>
                  <a:schemeClr val="lt1"/>
                </a:solidFill>
                <a:latin typeface="Microsoft Sans Serif"/>
              </a:rPr>
              <a:t> 18, D-01069 Dresden</a:t>
            </a:r>
            <a:endParaRPr b="0" lang="en-US" sz="1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1" name="Picture 27" descr="The image “file:///C:/DOKUME~1/schoene/LOKALE~1/Temp/Rar$DI12.4875/ETIT_Logo_WS_1000.gif” cannot be displayed, because it contains errors."/>
          <p:cNvPicPr/>
          <p:nvPr/>
        </p:nvPicPr>
        <p:blipFill>
          <a:blip r:embed="rId5"/>
          <a:stretch/>
        </p:blipFill>
        <p:spPr>
          <a:xfrm>
            <a:off x="7681320" y="5675400"/>
            <a:ext cx="3820320" cy="79020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310040" y="2703600"/>
            <a:ext cx="1000512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t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chemeClr val="lt1"/>
                </a:solidFill>
                <a:latin typeface="Verdana"/>
              </a:rPr>
              <a:t>Klicken Sie, um das Titelformat zu bearbeiten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solidFill>
                  <a:srgbClr val="00286a"/>
                </a:solidFill>
                <a:latin typeface="Arial"/>
              </a:rPr>
              <a:t>点击以编辑提纲文本格式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286a"/>
                </a:solidFill>
                <a:latin typeface="Arial"/>
              </a:rPr>
              <a:t>第二提纲级别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1600" spc="-1" strike="noStrike">
                <a:solidFill>
                  <a:srgbClr val="00286a"/>
                </a:solidFill>
                <a:latin typeface="Arial"/>
              </a:rPr>
              <a:t>第三提纲级别</a:t>
            </a:r>
            <a:endParaRPr b="0" lang="de-DE" sz="1600" spc="-1" strike="noStrike">
              <a:solidFill>
                <a:srgbClr val="00286a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CN" sz="1400" spc="-1" strike="noStrike">
                <a:solidFill>
                  <a:srgbClr val="00286a"/>
                </a:solidFill>
                <a:latin typeface="Arial"/>
              </a:rPr>
              <a:t>第四提纲级别</a:t>
            </a:r>
            <a:endParaRPr b="0" lang="de-DE" sz="1400" spc="-1" strike="noStrike">
              <a:solidFill>
                <a:srgbClr val="00286a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286a"/>
                </a:solidFill>
                <a:latin typeface="Arial"/>
              </a:rPr>
              <a:t>第五提纲级别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286a"/>
                </a:solidFill>
                <a:latin typeface="Arial"/>
              </a:rPr>
              <a:t>第六提纲级别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286a"/>
                </a:solidFill>
                <a:latin typeface="Arial"/>
              </a:rPr>
              <a:t>第七提纲级别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98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99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400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401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402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Titelmasterformat durch Klicken bearbeiten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09480" y="1535040"/>
            <a:ext cx="5386680" cy="639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b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de-DE" sz="24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609480" y="2174760"/>
            <a:ext cx="5386680" cy="3951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Zweite Ebene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00286a"/>
              </a:buClr>
              <a:buFont typeface="Wingdings" charset="2"/>
              <a:buChar char=""/>
            </a:pPr>
            <a:r>
              <a:rPr b="0" lang="de-DE" sz="1800" spc="-1" strike="noStrike">
                <a:solidFill>
                  <a:srgbClr val="00286a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2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Vierte Ebene</a:t>
            </a:r>
            <a:endParaRPr b="0" lang="de-DE" sz="1600" spc="-1" strike="noStrike">
              <a:solidFill>
                <a:srgbClr val="00286a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20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Fünfte Ebene</a:t>
            </a:r>
            <a:endParaRPr b="0" lang="de-DE" sz="16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6193440" y="1535040"/>
            <a:ext cx="5388840" cy="639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b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de-DE" sz="24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6193440" y="2174760"/>
            <a:ext cx="5388840" cy="3951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Zweite Ebene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00286a"/>
              </a:buClr>
              <a:buFont typeface="Wingdings" charset="2"/>
              <a:buChar char=""/>
            </a:pPr>
            <a:r>
              <a:rPr b="0" lang="de-DE" sz="1800" spc="-1" strike="noStrike">
                <a:solidFill>
                  <a:srgbClr val="00286a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2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Vierte Ebene</a:t>
            </a:r>
            <a:endParaRPr b="0" lang="de-DE" sz="1600" spc="-1" strike="noStrike">
              <a:solidFill>
                <a:srgbClr val="00286a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20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Fünfte Ebene</a:t>
            </a:r>
            <a:endParaRPr b="0" lang="de-DE" sz="16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45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46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447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448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449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Titelmasterformat durch Klicken bearbeiten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88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489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490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491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492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30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31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532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533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534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609480" y="272880"/>
            <a:ext cx="4010760" cy="116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i="1" lang="de-DE" sz="2000" spc="-1" strike="noStrike">
                <a:solidFill>
                  <a:srgbClr val="00286a"/>
                </a:solidFill>
                <a:latin typeface="Verdana"/>
              </a:rPr>
              <a:t>Titelmasterformat durch Klicken bearbeiten</a:t>
            </a:r>
            <a:endParaRPr b="0" lang="de-DE" sz="2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4766760" y="272880"/>
            <a:ext cx="6815160" cy="5852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32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32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286a"/>
                </a:solidFill>
                <a:latin typeface="Arial"/>
              </a:rPr>
              <a:t>Zweite Ebene</a:t>
            </a:r>
            <a:endParaRPr b="0" lang="de-DE" sz="2800" spc="-1" strike="noStrike">
              <a:solidFill>
                <a:srgbClr val="00286a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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Dritte Ebene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Vierte Ebene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Fünfte Ebene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609480" y="1434960"/>
            <a:ext cx="4010760" cy="4690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indent="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1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75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76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577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578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579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2389680" y="4800600"/>
            <a:ext cx="7314840" cy="566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i="1" lang="de-DE" sz="2000" spc="-1" strike="noStrike">
                <a:solidFill>
                  <a:srgbClr val="00286a"/>
                </a:solidFill>
                <a:latin typeface="Verdana"/>
              </a:rPr>
              <a:t>Titelmasterformat durch Klicken bearbeiten</a:t>
            </a:r>
            <a:endParaRPr b="0" lang="de-DE" sz="2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2389680" y="612720"/>
            <a:ext cx="7314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286a"/>
                </a:solidFill>
                <a:latin typeface="Arial"/>
              </a:rPr>
              <a:t>点击以编辑提纲文本格式</a:t>
            </a:r>
            <a:endParaRPr b="0" lang="de-DE" sz="3200" spc="-1" strike="noStrike">
              <a:solidFill>
                <a:srgbClr val="00286a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3200" spc="-1" strike="noStrike">
                <a:solidFill>
                  <a:srgbClr val="00286a"/>
                </a:solidFill>
                <a:latin typeface="Arial"/>
              </a:rPr>
              <a:t>第二提纲级别</a:t>
            </a:r>
            <a:endParaRPr b="0" lang="de-DE" sz="3200" spc="-1" strike="noStrike">
              <a:solidFill>
                <a:srgbClr val="00286a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286a"/>
                </a:solidFill>
                <a:latin typeface="Arial"/>
              </a:rPr>
              <a:t>第三提纲级别</a:t>
            </a:r>
            <a:endParaRPr b="0" lang="de-DE" sz="3200" spc="-1" strike="noStrike">
              <a:solidFill>
                <a:srgbClr val="00286a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3200" spc="-1" strike="noStrike">
                <a:solidFill>
                  <a:srgbClr val="00286a"/>
                </a:solidFill>
                <a:latin typeface="Arial"/>
              </a:rPr>
              <a:t>第四提纲级别</a:t>
            </a:r>
            <a:endParaRPr b="0" lang="de-DE" sz="3200" spc="-1" strike="noStrike">
              <a:solidFill>
                <a:srgbClr val="00286a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286a"/>
                </a:solidFill>
                <a:latin typeface="Arial"/>
              </a:rPr>
              <a:t>第五提纲级别</a:t>
            </a:r>
            <a:endParaRPr b="0" lang="de-DE" sz="3200" spc="-1" strike="noStrike">
              <a:solidFill>
                <a:srgbClr val="00286a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286a"/>
                </a:solidFill>
                <a:latin typeface="Arial"/>
              </a:rPr>
              <a:t>第六提纲级别</a:t>
            </a:r>
            <a:endParaRPr b="0" lang="de-DE" sz="3200" spc="-1" strike="noStrike">
              <a:solidFill>
                <a:srgbClr val="00286a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286a"/>
                </a:solidFill>
                <a:latin typeface="Arial"/>
              </a:rPr>
              <a:t>第七提纲级别</a:t>
            </a:r>
            <a:endParaRPr b="0" lang="de-DE" sz="32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2389680" y="5367240"/>
            <a:ext cx="7314840" cy="804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indent="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1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1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2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53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54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55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Titelmasterformat durch Klicken bearbeiten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 vert="eaVer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Zweite Ebene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00286a"/>
              </a:buClr>
              <a:buFont typeface="Wingdings" charset="2"/>
              <a:buChar char=""/>
            </a:pPr>
            <a:r>
              <a:rPr b="0" lang="de-DE" sz="1800" spc="-1" strike="noStrike">
                <a:solidFill>
                  <a:srgbClr val="00286a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2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Vierte Ebene</a:t>
            </a:r>
            <a:endParaRPr b="0" lang="de-DE" sz="1600" spc="-1" strike="noStrike">
              <a:solidFill>
                <a:srgbClr val="00286a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281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286a"/>
                </a:solidFill>
                <a:latin typeface="Arial"/>
              </a:rPr>
              <a:t>Fünfte Ebene</a:t>
            </a:r>
            <a:endParaRPr b="0" lang="de-DE" sz="1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95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96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97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98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99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881560" y="333360"/>
            <a:ext cx="2783160" cy="5327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 vert="eaVer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Titelmasterformat durch Klicken bearbeiten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27040" y="333360"/>
            <a:ext cx="8150760" cy="5327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 vert="eaVer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Zweite Ebene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00286a"/>
              </a:buClr>
              <a:buFont typeface="Wingdings" charset="2"/>
              <a:buChar char=""/>
            </a:pPr>
            <a:r>
              <a:rPr b="0" lang="de-DE" sz="1800" spc="-1" strike="noStrike">
                <a:solidFill>
                  <a:srgbClr val="00286a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2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Vierte Ebene</a:t>
            </a:r>
            <a:endParaRPr b="0" lang="de-DE" sz="1600" spc="-1" strike="noStrike">
              <a:solidFill>
                <a:srgbClr val="00286a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281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286a"/>
                </a:solidFill>
                <a:latin typeface="Arial"/>
              </a:rPr>
              <a:t>Fünfte Ebene</a:t>
            </a:r>
            <a:endParaRPr b="0" lang="de-DE" sz="1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39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40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141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142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143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81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182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183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184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185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23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24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225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226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227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65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66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267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268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269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Titelmasterformat durch Klicken bearbeiten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Zweite Ebene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00286a"/>
              </a:buClr>
              <a:buFont typeface="Wingdings" charset="2"/>
              <a:buChar char=""/>
            </a:pPr>
            <a:r>
              <a:rPr b="0" lang="de-DE" sz="1800" spc="-1" strike="noStrike">
                <a:solidFill>
                  <a:srgbClr val="00286a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2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Vierte Ebene</a:t>
            </a:r>
            <a:endParaRPr b="0" lang="de-DE" sz="1600" spc="-1" strike="noStrike">
              <a:solidFill>
                <a:srgbClr val="00286a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281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286a"/>
                </a:solidFill>
                <a:latin typeface="Arial"/>
              </a:rPr>
              <a:t>Fünfte Ebene</a:t>
            </a:r>
            <a:endParaRPr b="0" lang="de-DE" sz="14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09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10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311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312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313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1361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i="1" lang="de-DE" sz="4000" spc="-1" strike="noStrike" cap="all">
                <a:solidFill>
                  <a:srgbClr val="00286a"/>
                </a:solidFill>
                <a:latin typeface="Verdana"/>
              </a:rPr>
              <a:t>Titelmasterformat durch Klicken bearbeiten</a:t>
            </a:r>
            <a:endParaRPr b="0" lang="de-DE" sz="4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b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Line 8"/>
          <p:cNvSpPr/>
          <p:nvPr/>
        </p:nvSpPr>
        <p:spPr>
          <a:xfrm>
            <a:off x="0" y="5805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53" name="Line 9"/>
          <p:cNvSpPr/>
          <p:nvPr/>
        </p:nvSpPr>
        <p:spPr>
          <a:xfrm>
            <a:off x="0" y="6021360"/>
            <a:ext cx="12191760" cy="360"/>
          </a:xfrm>
          <a:prstGeom prst="line">
            <a:avLst/>
          </a:prstGeom>
          <a:ln w="6350">
            <a:solidFill>
              <a:srgbClr val="0028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de-DE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54" name="Text Box 17"/>
          <p:cNvSpPr/>
          <p:nvPr/>
        </p:nvSpPr>
        <p:spPr>
          <a:xfrm>
            <a:off x="8181000" y="6211800"/>
            <a:ext cx="32911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1" lang="en-US" sz="10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355" name="Picture 7" descr="TU_Logo_90_HKS41"/>
          <p:cNvPicPr/>
          <p:nvPr/>
        </p:nvPicPr>
        <p:blipFill>
          <a:blip r:embed="rId2"/>
          <a:stretch/>
        </p:blipFill>
        <p:spPr>
          <a:xfrm>
            <a:off x="380880" y="6180120"/>
            <a:ext cx="1842840" cy="541080"/>
          </a:xfrm>
          <a:prstGeom prst="rect">
            <a:avLst/>
          </a:prstGeom>
          <a:ln w="9525">
            <a:noFill/>
          </a:ln>
        </p:spPr>
      </p:pic>
      <p:pic>
        <p:nvPicPr>
          <p:cNvPr id="356" name="Picture 2" descr="Z:\Info\Logo_MST\Logo_MST_komplett.png"/>
          <p:cNvPicPr/>
          <p:nvPr/>
        </p:nvPicPr>
        <p:blipFill>
          <a:blip r:embed="rId3"/>
          <a:stretch/>
        </p:blipFill>
        <p:spPr>
          <a:xfrm>
            <a:off x="5015880" y="6089040"/>
            <a:ext cx="1451160" cy="632160"/>
          </a:xfrm>
          <a:prstGeom prst="rect">
            <a:avLst/>
          </a:prstGeom>
          <a:ln w="0">
            <a:noFill/>
          </a:ln>
        </p:spPr>
      </p:pic>
      <p:sp>
        <p:nvSpPr>
          <p:cNvPr id="357" name="Textfeld 1"/>
          <p:cNvSpPr/>
          <p:nvPr/>
        </p:nvSpPr>
        <p:spPr>
          <a:xfrm>
            <a:off x="8904240" y="6180120"/>
            <a:ext cx="2906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2060"/>
                </a:solidFill>
                <a:latin typeface="Open Sans"/>
                <a:ea typeface="Open Sans"/>
              </a:rPr>
              <a:t>Laboratory for Measurement and Sensor System Technique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Titelmasterformat durch Klicken bearbeiten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527040" y="1413000"/>
            <a:ext cx="546696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8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8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Zweite Ebene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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Dritte Ebene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1800" spc="-1" strike="noStrike">
                <a:solidFill>
                  <a:srgbClr val="00286a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286a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197760" y="1413000"/>
            <a:ext cx="546696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800" spc="-1" strike="noStrike">
                <a:solidFill>
                  <a:srgbClr val="00286a"/>
                </a:solidFill>
                <a:latin typeface="Arial"/>
              </a:rPr>
              <a:t>Textmasterformate durch Klicken bearbeiten</a:t>
            </a:r>
            <a:endParaRPr b="0" lang="de-DE" sz="28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Zweite Ebene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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Dritte Ebene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00286a"/>
              </a:buClr>
              <a:buFont typeface="Wingdings" charset="2"/>
              <a:buChar char=""/>
            </a:pPr>
            <a:r>
              <a:rPr b="0" lang="de-DE" sz="1800" spc="-1" strike="noStrike">
                <a:solidFill>
                  <a:srgbClr val="00286a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286a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00286a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15.mp4"/><Relationship Id="rId2" Type="http://schemas.microsoft.com/office/2007/relationships/media" Target="../media/media15.mp4"/><Relationship Id="rId3" Type="http://schemas.openxmlformats.org/officeDocument/2006/relationships/image" Target="../media/image16.png"/><Relationship Id="rId4" Type="http://schemas.openxmlformats.org/officeDocument/2006/relationships/video" Target="../media/media17.mp4"/><Relationship Id="rId5" Type="http://schemas.microsoft.com/office/2007/relationships/media" Target="../media/media17.mp4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7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0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00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714600" y="1484640"/>
            <a:ext cx="10762200" cy="3024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t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br>
              <a:rPr sz="3200"/>
            </a:br>
            <a:r>
              <a:rPr b="1" i="1" lang="de-DE" sz="3200" spc="-1" strike="noStrike">
                <a:solidFill>
                  <a:schemeClr val="lt1"/>
                </a:solidFill>
                <a:latin typeface="Verdana"/>
              </a:rPr>
              <a:t>Project:</a:t>
            </a:r>
            <a:br>
              <a:rPr sz="3200"/>
            </a:br>
            <a:r>
              <a:rPr b="1" i="1" lang="de-DE" sz="3200" spc="-1" strike="noStrike">
                <a:solidFill>
                  <a:schemeClr val="lt1"/>
                </a:solidFill>
                <a:latin typeface="Verdana"/>
              </a:rPr>
              <a:t>photonic measurement system technology</a:t>
            </a:r>
            <a:br>
              <a:rPr sz="3200"/>
            </a:br>
            <a:br>
              <a:rPr sz="3200"/>
            </a:br>
            <a:r>
              <a:rPr b="1" i="1" lang="de-DE" sz="3200" spc="-1" strike="noStrike">
                <a:solidFill>
                  <a:schemeClr val="lt1"/>
                </a:solidFill>
                <a:latin typeface="Verdana"/>
              </a:rPr>
              <a:t>„Perceptual loss for physics-informed neural network image reconstruction for diffuser endoscopy“ </a:t>
            </a:r>
            <a:br>
              <a:rPr sz="3200"/>
            </a:b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26" name="Rectangle 2"/>
          <p:cNvSpPr/>
          <p:nvPr/>
        </p:nvSpPr>
        <p:spPr>
          <a:xfrm>
            <a:off x="714600" y="4761000"/>
            <a:ext cx="10762200" cy="12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tIns="0" anchor="ctr">
            <a:noAutofit/>
          </a:bodyPr>
          <a:p>
            <a:pPr algn="ctr"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chemeClr val="lt1"/>
                </a:solidFill>
                <a:latin typeface="Verdana"/>
              </a:rPr>
              <a:t>Maximilian Gabler, Wenhao Ma, Robert Wendland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chemeClr val="lt1"/>
                </a:solidFill>
                <a:latin typeface="Verdana"/>
              </a:rPr>
              <a:t>Supervisor: Tom Glosemeyer</a:t>
            </a:r>
            <a:br>
              <a:rPr sz="2400"/>
            </a:b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7" name="Rectangle 2"/>
          <p:cNvSpPr/>
          <p:nvPr/>
        </p:nvSpPr>
        <p:spPr>
          <a:xfrm>
            <a:off x="0" y="6237360"/>
            <a:ext cx="2664000" cy="5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t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chemeClr val="lt1"/>
                </a:solidFill>
                <a:latin typeface="Verdana"/>
              </a:rPr>
              <a:t>13.02.2024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32920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2.</a:t>
            </a:r>
            <a:r>
              <a:rPr b="1" i="1" lang="en-US" sz="3200" spc="-1" strike="noStrike">
                <a:solidFill>
                  <a:srgbClr val="00286a"/>
                </a:solidFill>
                <a:latin typeface="Verdana"/>
              </a:rPr>
              <a:t> Structure, implementation of GAN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350640" y="1556640"/>
            <a:ext cx="11137680" cy="503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VGG-Net: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pic>
        <p:nvPicPr>
          <p:cNvPr id="663" name="Picture 9" descr=""/>
          <p:cNvPicPr/>
          <p:nvPr/>
        </p:nvPicPr>
        <p:blipFill>
          <a:blip r:embed="rId1"/>
          <a:stretch/>
        </p:blipFill>
        <p:spPr>
          <a:xfrm>
            <a:off x="522720" y="3501000"/>
            <a:ext cx="11146320" cy="2100240"/>
          </a:xfrm>
          <a:prstGeom prst="rect">
            <a:avLst/>
          </a:prstGeom>
          <a:ln w="0">
            <a:noFill/>
          </a:ln>
        </p:spPr>
      </p:pic>
      <p:pic>
        <p:nvPicPr>
          <p:cNvPr id="664" name="Picture 2" descr=""/>
          <p:cNvPicPr/>
          <p:nvPr/>
        </p:nvPicPr>
        <p:blipFill>
          <a:blip r:embed="rId2"/>
          <a:stretch/>
        </p:blipFill>
        <p:spPr>
          <a:xfrm>
            <a:off x="2711520" y="1063440"/>
            <a:ext cx="8564400" cy="2235600"/>
          </a:xfrm>
          <a:prstGeom prst="rect">
            <a:avLst/>
          </a:prstGeom>
          <a:ln w="0">
            <a:noFill/>
          </a:ln>
        </p:spPr>
      </p:pic>
      <p:sp>
        <p:nvSpPr>
          <p:cNvPr id="665" name="Content Placeholder 2"/>
          <p:cNvSpPr/>
          <p:nvPr/>
        </p:nvSpPr>
        <p:spPr>
          <a:xfrm>
            <a:off x="350640" y="3418200"/>
            <a:ext cx="4656960" cy="5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Our discriminator-structure: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6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10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2.</a:t>
            </a:r>
            <a:r>
              <a:rPr b="1" i="1" lang="en-US" sz="3200" spc="-1" strike="noStrike">
                <a:solidFill>
                  <a:srgbClr val="00286a"/>
                </a:solidFill>
                <a:latin typeface="Verdana"/>
              </a:rPr>
              <a:t> Structure, implementation of GAN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/>
          </p:nvPr>
        </p:nvSpPr>
        <p:spPr>
          <a:xfrm>
            <a:off x="359280" y="1052640"/>
            <a:ext cx="11305440" cy="3384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The Loss function of the GAN: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399960"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286a"/>
                </a:solidFill>
                <a:latin typeface="Open Sans"/>
                <a:ea typeface="Open Sans"/>
              </a:rPr>
              <a:t>It is essential for guiding the training process of both the discriminator and generator networks in the GAN framework, ultimately leading to the generation of noiseless images.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The </a:t>
            </a:r>
            <a:r>
              <a:rPr b="1" lang="en-GB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Binary Cross Entropy with Logits Loss as our loss function: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2060"/>
                </a:solidFill>
                <a:latin typeface="Open Sans"/>
                <a:ea typeface="Open Sans"/>
              </a:rPr>
              <a:t>This loss function consists of the combination with  a sigmoid activation function and the binary cross-entropy loss.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2060"/>
                </a:solidFill>
                <a:latin typeface="Open Sans"/>
                <a:ea typeface="Open Sans"/>
              </a:rPr>
              <a:t>For the discriminator, the true labels are 1 for real samples and 0 for fake samples. 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2060"/>
                </a:solidFill>
                <a:latin typeface="Open Sans"/>
                <a:ea typeface="Open Sans"/>
              </a:rPr>
              <a:t>For the generator, the goal is to generate samples that the discriminator classifies as real.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2060"/>
                </a:solidFill>
                <a:latin typeface="Open Sans"/>
                <a:ea typeface="Open Sans"/>
              </a:rPr>
              <a:t>The fake and real labels are from the sigmoid activation function.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39996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 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69" name="Textfeld 11"/>
          <p:cNvSpPr/>
          <p:nvPr/>
        </p:nvSpPr>
        <p:spPr>
          <a:xfrm>
            <a:off x="4461480" y="4538880"/>
            <a:ext cx="914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2060"/>
                </a:solidFill>
                <a:latin typeface="Open Sans"/>
                <a:ea typeface="Open Sans"/>
              </a:rPr>
              <a:t>BCE: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0" name="Textfeld 14"/>
          <p:cNvSpPr/>
          <p:nvPr/>
        </p:nvSpPr>
        <p:spPr>
          <a:xfrm>
            <a:off x="3215520" y="4931640"/>
            <a:ext cx="2059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2060"/>
                </a:solidFill>
                <a:latin typeface="Open Sans"/>
                <a:ea typeface="Open Sans"/>
              </a:rPr>
              <a:t>BCE with logits: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71" name="Textfeld 3"/>
              <p:cNvSpPr txBox="1"/>
              <p:nvPr/>
            </p:nvSpPr>
            <p:spPr>
              <a:xfrm>
                <a:off x="359280" y="4507920"/>
                <a:ext cx="2864520" cy="865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𝐿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𝑁</m:t>
                        </m:r>
                      </m:den>
                    </m:f>
                    <m:r>
                      <m:t xml:space="preserve">∙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𝑛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𝑁</m:t>
                        </m:r>
                      </m:sup>
                      <m:e>
                        <m:r>
                          <m:t xml:space="preserve">𝑙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𝑛</m:t>
                                </m:r>
                              </m:sub>
                            </m:sSub>
                            <m:r>
                              <m:t xml:space="preserve">,</m:t>
                            </m:r>
                            <m:sSub>
                              <m:e>
                                <m:r>
                                  <m:t xml:space="preserve">𝑦</m:t>
                                </m:r>
                              </m:e>
                              <m:sub>
                                <m:r>
                                  <m:t xml:space="preserve"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72" name="Textfeld 6"/>
              <p:cNvSpPr txBox="1"/>
              <p:nvPr/>
            </p:nvSpPr>
            <p:spPr>
              <a:xfrm>
                <a:off x="5375880" y="4559400"/>
                <a:ext cx="5939280" cy="30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𝑙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𝑛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𝑛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𝑤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d>
                      <m:d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𝑛</m:t>
                            </m:r>
                          </m:sub>
                        </m:sSub>
                        <m:r>
                          <m:t xml:space="preserve">∙</m:t>
                        </m:r>
                        <m:r>
                          <m:t xml:space="preserve">log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𝑛</m:t>
                                </m:r>
                              </m:sub>
                            </m:sSub>
                          </m:e>
                        </m:d>
                        <m:r>
                          <m:t xml:space="preserve">+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1</m:t>
                            </m:r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𝑦</m:t>
                                </m:r>
                              </m:e>
                              <m:sub>
                                <m:r>
                                  <m:t xml:space="preserve">𝑛</m:t>
                                </m:r>
                              </m:sub>
                            </m:sSub>
                          </m:e>
                        </m:d>
                        <m:r>
                          <m:t xml:space="preserve">∙</m:t>
                        </m:r>
                        <m:r>
                          <m:t xml:space="preserve">log</m:t>
                        </m:r>
                        <m:r>
                          <m:t xml:space="preserve">⁡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1</m:t>
                            </m:r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73" name="Textfeld 7"/>
              <p:cNvSpPr txBox="1"/>
              <p:nvPr/>
            </p:nvSpPr>
            <p:spPr>
              <a:xfrm>
                <a:off x="5375880" y="4993560"/>
                <a:ext cx="6678720" cy="30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𝑙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𝑛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𝑛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𝑤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d>
                      <m:d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𝑛</m:t>
                            </m:r>
                          </m:sub>
                        </m:sSub>
                        <m:r>
                          <m:t xml:space="preserve">∙</m:t>
                        </m:r>
                        <m:r>
                          <m:t xml:space="preserve">log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𝜎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m:t xml:space="preserve">+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1</m:t>
                            </m:r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𝑦</m:t>
                                </m:r>
                              </m:e>
                              <m:sub>
                                <m:r>
                                  <m:t xml:space="preserve">𝑛</m:t>
                                </m:r>
                              </m:sub>
                            </m:sSub>
                          </m:e>
                        </m:d>
                        <m:r>
                          <m:t xml:space="preserve">∙</m:t>
                        </m:r>
                        <m:r>
                          <m:t xml:space="preserve">log</m:t>
                        </m:r>
                        <m:r>
                          <m:t xml:space="preserve">⁡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1</m:t>
                            </m:r>
                            <m:r>
                              <m:t xml:space="preserve">−</m:t>
                            </m:r>
                            <m:r>
                              <m:t xml:space="preserve">𝜎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74" name="Textfeld 9"/>
              <p:cNvSpPr txBox="1"/>
              <p:nvPr/>
            </p:nvSpPr>
            <p:spPr>
              <a:xfrm>
                <a:off x="2067480" y="5488200"/>
                <a:ext cx="8056800" cy="30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𝑤𝑖𝑡h</m:t>
                    </m:r>
                    <m:r>
                      <m:t xml:space="preserve">:</m:t>
                    </m:r>
                    <m:r>
                      <m:t xml:space="preserve">𝐿</m:t>
                    </m:r>
                    <m:r>
                      <m:t xml:space="preserve">…</m:t>
                    </m:r>
                    <m:r>
                      <m:t xml:space="preserve">𝑙𝑜𝑠𝑠</m:t>
                    </m:r>
                    <m:r>
                      <m:t xml:space="preserve">;</m:t>
                    </m:r>
                    <m:sSub>
                      <m:e>
                        <m:r>
                          <m:t xml:space="preserve">𝑤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r>
                      <m:t xml:space="preserve">…</m:t>
                    </m:r>
                    <m:r>
                      <m:t xml:space="preserve">𝑤𝑒𝑖𝑔𝑡h</m:t>
                    </m:r>
                    <m:r>
                      <m:t xml:space="preserve">𝑜𝑓</m:t>
                    </m:r>
                    <m:r>
                      <m:t xml:space="preserve">𝑖𝑚𝑎𝑔𝑒</m:t>
                    </m:r>
                    <m:r>
                      <m:t xml:space="preserve">;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</m:e>
                    </m:d>
                    <m:r>
                      <m:t xml:space="preserve">…</m:t>
                    </m:r>
                    <m:r>
                      <m:t xml:space="preserve">𝑠𝑖𝑔𝑚𝑜𝑖𝑑</m:t>
                    </m:r>
                    <m:r>
                      <m:t xml:space="preserve">−</m:t>
                    </m:r>
                    <m:r>
                      <m:t xml:space="preserve">𝑓𝑢𝑛𝑐𝑡𝑖𝑜𝑛</m:t>
                    </m:r>
                  </m:oMath>
                </a14:m>
              </a:p>
            </p:txBody>
          </p:sp>
        </mc:Choice>
        <mc:Fallback/>
      </mc:AlternateContent>
      <p:sp>
        <p:nvSpPr>
          <p:cNvPr id="675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11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527040" y="33264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  <a:ea typeface="Open Sans"/>
              </a:rPr>
              <a:t>3. </a:t>
            </a:r>
            <a:r>
              <a:rPr b="1" i="1" lang="en-US" sz="3200" spc="-1" strike="noStrike">
                <a:solidFill>
                  <a:srgbClr val="00286a"/>
                </a:solidFill>
                <a:latin typeface="Verdana"/>
                <a:ea typeface="Open Sans"/>
              </a:rPr>
              <a:t>Results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67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21902" t="-3" r="21902" b="3"/>
          <a:stretch>
            <a:fillRect/>
          </a:stretch>
        </p:blipFill>
        <p:spPr>
          <a:xfrm>
            <a:off x="1271520" y="1593360"/>
            <a:ext cx="3599640" cy="3599640"/>
          </a:xfrm>
          <a:prstGeom prst="rect">
            <a:avLst/>
          </a:prstGeom>
          <a:ln w="0">
            <a:noFill/>
          </a:ln>
        </p:spPr>
      </p:pic>
      <p:pic>
        <p:nvPicPr>
          <p:cNvPr id="678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rcRect l="21403" t="0" r="21334" b="0"/>
          <a:stretch>
            <a:fillRect/>
          </a:stretch>
        </p:blipFill>
        <p:spPr>
          <a:xfrm>
            <a:off x="7032240" y="1593360"/>
            <a:ext cx="3664440" cy="3599640"/>
          </a:xfrm>
          <a:prstGeom prst="rect">
            <a:avLst/>
          </a:prstGeom>
          <a:ln w="0">
            <a:noFill/>
          </a:ln>
        </p:spPr>
      </p:pic>
      <p:sp>
        <p:nvSpPr>
          <p:cNvPr id="679" name="Text Placeholder 4"/>
          <p:cNvSpPr/>
          <p:nvPr/>
        </p:nvSpPr>
        <p:spPr>
          <a:xfrm>
            <a:off x="1384560" y="908640"/>
            <a:ext cx="3373560" cy="43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ground-truth-images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0" name="Text Placeholder 4"/>
          <p:cNvSpPr/>
          <p:nvPr/>
        </p:nvSpPr>
        <p:spPr>
          <a:xfrm>
            <a:off x="7177680" y="974880"/>
            <a:ext cx="3373560" cy="43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reconstructions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81" name="Textfeld 2"/>
              <p:cNvSpPr txBox="1"/>
              <p:nvPr/>
            </p:nvSpPr>
            <p:spPr>
              <a:xfrm>
                <a:off x="7826400" y="5301360"/>
                <a:ext cx="2076120" cy="43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bar>
                      <m:barPr>
                        <m:pos m:val="top"/>
                      </m:barPr>
                      <m:e>
                        <m:r>
                          <m:t xml:space="preserve">𝐶𝐶</m:t>
                        </m:r>
                      </m:e>
                    </m:bar>
                    <m:r>
                      <m:t xml:space="preserve">=</m:t>
                    </m:r>
                    <m:r>
                      <m:t xml:space="preserve">0.0455</m:t>
                    </m:r>
                  </m:oMath>
                </a14:m>
              </a:p>
            </p:txBody>
          </p:sp>
        </mc:Choice>
        <mc:Fallback/>
      </mc:AlternateContent>
      <p:sp>
        <p:nvSpPr>
          <p:cNvPr id="682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12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6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677"/>
                </p:tgtEl>
              </p:cMediaNode>
            </p:video>
            <p:seq>
              <p:cTn id="11" restart="whenNotActive" nodeType="interactiveSeq" fill="hold">
                <p:stCondLst>
                  <p:cond delay="0" evt="onClick">
                    <p:tgtEl>
                      <p:spTgt spid="677"/>
                    </p:tgtEl>
                  </p:cond>
                </p:stCondLst>
                <p:childTnLst>
                  <p:par>
                    <p:cTn id="12" fill="hold">
                      <p:stCondLst>
                        <p:cond delay="0" evt="onClick">
                          <p:tgtEl>
                            <p:spTgt spid="677"/>
                          </p:tgtEl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  <p:seq>
              <p:cTn id="16" restart="whenNotActive" nodeType="interactiveSeq" fill="hold">
                <p:stCondLst>
                  <p:cond delay="0" evt="onClick">
                    <p:tgtEl>
                      <p:spTgt spid="678"/>
                    </p:tgtEl>
                  </p:cond>
                </p:stCondLst>
                <p:childTnLst>
                  <p:par>
                    <p:cTn id="17" fill="hold">
                      <p:stCondLst>
                        <p:cond delay="0" evt="onClick">
                          <p:tgtEl>
                            <p:spTgt spid="678"/>
                          </p:tgtEl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3. Results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problem: different measurements lead to the same reconstruction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286a"/>
                </a:solidFill>
                <a:latin typeface="Wingdings"/>
              </a:rPr>
              <a:t></a:t>
            </a: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generator loss is only dependent on the deception of the discriminator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85" name="Textfeld 10"/>
          <p:cNvSpPr/>
          <p:nvPr/>
        </p:nvSpPr>
        <p:spPr>
          <a:xfrm>
            <a:off x="43920" y="3003120"/>
            <a:ext cx="560592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chemeClr val="dk1"/>
                </a:solidFill>
                <a:latin typeface="Microsoft Sans Serif"/>
              </a:rPr>
              <a:t> 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6" name="Textfeld 12"/>
          <p:cNvSpPr/>
          <p:nvPr/>
        </p:nvSpPr>
        <p:spPr>
          <a:xfrm>
            <a:off x="527040" y="3920040"/>
            <a:ext cx="4411440" cy="15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7" name="Grafik 14" descr="Ein Bild, das Screenshot, Bernstein, Dunkelheit, Kugel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5659920" y="2595600"/>
            <a:ext cx="6258240" cy="3043800"/>
          </a:xfrm>
          <a:prstGeom prst="rect">
            <a:avLst/>
          </a:prstGeom>
          <a:ln w="0">
            <a:noFill/>
          </a:ln>
        </p:spPr>
      </p:pic>
      <p:sp>
        <p:nvSpPr>
          <p:cNvPr id="688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13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4. Conclusion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generator (Unet) and discriminator (VGGNet) were implemented 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integration of these in a GAN-architecture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implementation of the training-algorithm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problem: generated images have no connection to input-measurements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91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14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5. Outlook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5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generator-loss needs a connection to the input-measurements: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5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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combined loss-function:  </a:t>
            </a: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	</a:t>
            </a:r>
            <a:br>
              <a:rPr sz="2000"/>
            </a:br>
            <a:r>
              <a:rPr b="0" i="1" lang="de-DE" sz="2000" spc="-1" strike="noStrike">
                <a:solidFill>
                  <a:srgbClr val="00286a"/>
                </a:solidFill>
                <a:latin typeface="Cambria Math"/>
              </a:rPr>
              <a:t>	</a:t>
            </a:r>
            <a:r>
              <a:rPr b="0" i="1" lang="de-DE" sz="2000" spc="-1" strike="noStrike">
                <a:solidFill>
                  <a:srgbClr val="00286a"/>
                </a:solidFill>
                <a:latin typeface="Cambria Math"/>
              </a:rPr>
              <a:t>	</a:t>
            </a:r>
            <a:r>
              <a:rPr b="0" i="1" lang="de-DE" sz="2000" spc="-1" strike="noStrike">
                <a:solidFill>
                  <a:srgbClr val="00286a"/>
                </a:solidFill>
                <a:latin typeface="Cambria Math"/>
              </a:rPr>
              <a:t>	</a:t>
            </a:r>
            <a:r>
              <a:rPr b="0" i="1" lang="de-DE" sz="2000" spc="-1" strike="noStrike">
                <a:solidFill>
                  <a:srgbClr val="00286a"/>
                </a:solidFill>
                <a:latin typeface="Cambria Math"/>
              </a:rPr>
              <a:t>	</a:t>
            </a:r>
            <a:r>
              <a:rPr b="0" i="1" lang="de-DE" sz="2000" spc="-1" strike="noStrike">
                <a:solidFill>
                  <a:srgbClr val="00286a"/>
                </a:solidFill>
                <a:latin typeface="Cambria Math"/>
              </a:rPr>
              <a:t>	</a:t>
            </a: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 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lvl="1" marL="743040" indent="-285840">
              <a:lnSpc>
                <a:spcPct val="150000"/>
              </a:lnSpc>
              <a:spcBef>
                <a:spcPts val="400"/>
              </a:spcBef>
              <a:buClr>
                <a:srgbClr val="00286a"/>
              </a:buClr>
              <a:buFont typeface="Wingdings" charset="2"/>
              <a:buChar char=""/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decision of discriminator</a:t>
            </a:r>
            <a:br>
              <a:rPr sz="2000"/>
            </a:b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based on measurement: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</p:txBody>
      </p:sp>
      <p:pic>
        <p:nvPicPr>
          <p:cNvPr id="694" name="Grafik 7" descr="Ein Bild, das Screenshot, Kugel, Farbigkeit, Bernstei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5375880" y="3242520"/>
            <a:ext cx="4824000" cy="2418120"/>
          </a:xfrm>
          <a:prstGeom prst="rect">
            <a:avLst/>
          </a:prstGeom>
          <a:ln w="0">
            <a:noFill/>
          </a:ln>
        </p:spPr>
      </p:pic>
      <p:sp>
        <p:nvSpPr>
          <p:cNvPr id="695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15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/>
          </p:nvPr>
        </p:nvSpPr>
        <p:spPr>
          <a:xfrm>
            <a:off x="152640" y="1124640"/>
            <a:ext cx="546696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286a"/>
                </a:solidFill>
                <a:latin typeface="Arial"/>
              </a:rPr>
              <a:t>only Unet: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/>
          </p:nvPr>
        </p:nvSpPr>
        <p:spPr>
          <a:xfrm>
            <a:off x="6323400" y="1124640"/>
            <a:ext cx="557172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286a"/>
                </a:solidFill>
                <a:latin typeface="Arial"/>
              </a:rPr>
              <a:t>pretrained UNet &amp; discriminator: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pic>
        <p:nvPicPr>
          <p:cNvPr id="698" name="Grafik 4" descr=""/>
          <p:cNvPicPr/>
          <p:nvPr/>
        </p:nvPicPr>
        <p:blipFill>
          <a:blip r:embed="rId1"/>
          <a:stretch/>
        </p:blipFill>
        <p:spPr>
          <a:xfrm>
            <a:off x="322200" y="2943000"/>
            <a:ext cx="5128200" cy="2769840"/>
          </a:xfrm>
          <a:prstGeom prst="rect">
            <a:avLst/>
          </a:prstGeom>
          <a:ln w="0">
            <a:noFill/>
          </a:ln>
        </p:spPr>
      </p:pic>
      <p:sp>
        <p:nvSpPr>
          <p:cNvPr id="699" name="Textfeld 5"/>
          <p:cNvSpPr/>
          <p:nvPr/>
        </p:nvSpPr>
        <p:spPr>
          <a:xfrm>
            <a:off x="83520" y="2121480"/>
            <a:ext cx="560592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Microsoft Sans Serif"/>
              </a:rPr>
              <a:t> 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0" name="Grafik 8" descr=""/>
          <p:cNvPicPr/>
          <p:nvPr/>
        </p:nvPicPr>
        <p:blipFill>
          <a:blip r:embed="rId2"/>
          <a:stretch/>
        </p:blipFill>
        <p:spPr>
          <a:xfrm>
            <a:off x="6564960" y="2943000"/>
            <a:ext cx="5088600" cy="2769840"/>
          </a:xfrm>
          <a:prstGeom prst="rect">
            <a:avLst/>
          </a:prstGeom>
          <a:ln w="0">
            <a:noFill/>
          </a:ln>
        </p:spPr>
      </p:pic>
      <p:sp>
        <p:nvSpPr>
          <p:cNvPr id="701" name="Textfeld 10"/>
          <p:cNvSpPr/>
          <p:nvPr/>
        </p:nvSpPr>
        <p:spPr>
          <a:xfrm>
            <a:off x="5840640" y="1596960"/>
            <a:ext cx="605448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Microsoft Sans Serif"/>
              </a:rPr>
              <a:t> 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02" name="Textfeld 12"/>
              <p:cNvSpPr txBox="1"/>
              <p:nvPr/>
            </p:nvSpPr>
            <p:spPr>
              <a:xfrm>
                <a:off x="6095880" y="1999080"/>
                <a:ext cx="5605920" cy="565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𝐸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𝐸</m:t>
                        </m:r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𝑆</m:t>
                            </m:r>
                          </m:e>
                          <m:sub>
                            <m:r>
                              <m:t xml:space="preserve">𝐺𝐴𝑁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𝑁</m:t>
                            </m:r>
                          </m:e>
                          <m:sub>
                            <m:r>
                              <m:t xml:space="preserve">𝐸</m:t>
                            </m:r>
                          </m:sub>
                        </m:sSub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𝑆</m:t>
                            </m:r>
                          </m:e>
                          <m:sub>
                            <m:r>
                              <m:t xml:space="preserve">𝐺𝐴𝑁</m:t>
                            </m:r>
                          </m:sub>
                        </m:sSub>
                      </m:den>
                    </m:f>
                    <m:r>
                      <m:t xml:space="preserve">;</m:t>
                    </m:r>
                    <m:r>
                      <m:t xml:space="preserve">𝐸</m:t>
                    </m:r>
                    <m:r>
                      <m:t xml:space="preserve">≥</m:t>
                    </m:r>
                    <m:sSub>
                      <m:e>
                        <m:r>
                          <m:t xml:space="preserve">𝑆</m:t>
                        </m:r>
                      </m:e>
                      <m:sub>
                        <m:r>
                          <m:t xml:space="preserve">𝐺𝐴𝑁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703" name="Textfeld 13"/>
              <p:cNvSpPr txBox="1"/>
              <p:nvPr/>
            </p:nvSpPr>
            <p:spPr>
              <a:xfrm>
                <a:off x="6317280" y="2647800"/>
                <a:ext cx="5605920" cy="27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𝑆</m:t>
                        </m:r>
                      </m:e>
                      <m:sub>
                        <m:r>
                          <m:t xml:space="preserve">𝐺𝐴𝑁</m:t>
                        </m:r>
                      </m:sub>
                    </m:sSub>
                    <m:r>
                      <m:t xml:space="preserve">…</m:t>
                    </m:r>
                    <m:r>
                      <m:t xml:space="preserve">𝑠𝑡𝑎𝑟𝑡</m:t>
                    </m:r>
                    <m:r>
                      <m:t xml:space="preserve">𝑒𝑝𝑜𝑐h</m:t>
                    </m:r>
                    <m:r>
                      <m:t xml:space="preserve">𝑜𝑓</m:t>
                    </m:r>
                    <m:r>
                      <m:t xml:space="preserve">𝐺𝐴𝑁</m:t>
                    </m:r>
                    <m:r>
                      <m:t xml:space="preserve">;</m:t>
                    </m:r>
                    <m:sSub>
                      <m:e>
                        <m:r>
                          <m:t xml:space="preserve">𝑁</m:t>
                        </m:r>
                      </m:e>
                      <m:sub>
                        <m:r>
                          <m:t xml:space="preserve">𝐸</m:t>
                        </m:r>
                      </m:sub>
                    </m:sSub>
                    <m:r>
                      <m:t xml:space="preserve">…</m:t>
                    </m:r>
                    <m:r>
                      <m:t xml:space="preserve">𝑛𝑢𝑚𝑏𝑒𝑟</m:t>
                    </m:r>
                    <m:r>
                      <m:t xml:space="preserve">𝑜𝑓</m:t>
                    </m:r>
                    <m:r>
                      <m:t xml:space="preserve">𝑒𝑝𝑜𝑐h𝑠</m:t>
                    </m:r>
                  </m:oMath>
                </a14:m>
              </a:p>
            </p:txBody>
          </p:sp>
        </mc:Choice>
        <mc:Fallback/>
      </mc:AlternateContent>
      <p:sp>
        <p:nvSpPr>
          <p:cNvPr id="704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16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5. Outlook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310040" y="2703600"/>
            <a:ext cx="10005120" cy="1949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t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chemeClr val="lt1"/>
                </a:solidFill>
                <a:latin typeface="Verdana"/>
              </a:rPr>
              <a:t>Vielen Dank für Ihre Aufmerksamkeit!</a:t>
            </a:r>
            <a:br>
              <a:rPr sz="3200"/>
            </a:br>
            <a:r>
              <a:rPr b="1" i="1" lang="de-DE" sz="3200" spc="-1" strike="noStrike">
                <a:solidFill>
                  <a:schemeClr val="lt1"/>
                </a:solidFill>
                <a:latin typeface="Verdana"/>
              </a:rPr>
              <a:t>Thank you for your attention!</a:t>
            </a:r>
            <a:br>
              <a:rPr sz="3200"/>
            </a:br>
            <a:r>
              <a:rPr b="1" i="1" lang="zh-CN" sz="3200" spc="-1" strike="noStrike">
                <a:solidFill>
                  <a:schemeClr val="lt1"/>
                </a:solidFill>
                <a:latin typeface="Verdana"/>
              </a:rPr>
              <a:t>感谢您的关注</a:t>
            </a:r>
            <a:r>
              <a:rPr b="1" i="1" lang="de-DE" sz="3200" spc="-1" strike="noStrike">
                <a:solidFill>
                  <a:schemeClr val="lt1"/>
                </a:solidFill>
                <a:latin typeface="Verdana"/>
              </a:rPr>
              <a:t>!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References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[1] Kyrollos Yanny, Kristina Monakhova, Richard W. Shuai, and Laura Waller, "Deep learning for fast spatially varying deconvolution," Optica 9, 96-99 (2022)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[2] https://miro.medium.com/v2/resize:fit:1358/0*0sy8_NFeJXzqgqFs.png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[3] https://en.wikipedia.org/wiki/File:VGG_neural_network.png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[4] https://commons.wikimedia.org/wiki/File:Neural_network.svg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[5] https://pytorch.org/docs/stable/generated/torch.nn.BCEWithLogitsLoss.html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286a"/>
                </a:solidFill>
                <a:latin typeface="Arial"/>
              </a:rPr>
              <a:t>[6] https://pytorch.org/docs/stable/generated/torch.nn.BCELoss.html</a:t>
            </a: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de-DE" sz="20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709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18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1. Motivation </a:t>
            </a:r>
            <a:r>
              <a:rPr b="1" i="1" lang="de-DE" sz="3200" spc="-1" strike="noStrike">
                <a:solidFill>
                  <a:srgbClr val="00286a"/>
                </a:solidFill>
                <a:latin typeface="Verdana"/>
                <a:ea typeface="Open Sans"/>
              </a:rPr>
              <a:t>and state of the art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711" name="Inhaltsplatzhalter 4" descr=""/>
          <p:cNvPicPr/>
          <p:nvPr/>
        </p:nvPicPr>
        <p:blipFill>
          <a:blip r:embed="rId1"/>
          <a:stretch/>
        </p:blipFill>
        <p:spPr>
          <a:xfrm>
            <a:off x="380880" y="2822400"/>
            <a:ext cx="4909320" cy="1212480"/>
          </a:xfrm>
          <a:prstGeom prst="rect">
            <a:avLst/>
          </a:prstGeom>
          <a:ln w="0">
            <a:noFill/>
          </a:ln>
        </p:spPr>
      </p:pic>
      <p:pic>
        <p:nvPicPr>
          <p:cNvPr id="712" name="Grafik 6" descr=""/>
          <p:cNvPicPr/>
          <p:nvPr/>
        </p:nvPicPr>
        <p:blipFill>
          <a:blip r:embed="rId2"/>
          <a:stretch/>
        </p:blipFill>
        <p:spPr>
          <a:xfrm>
            <a:off x="5324400" y="1173240"/>
            <a:ext cx="6332400" cy="4511160"/>
          </a:xfrm>
          <a:prstGeom prst="rect">
            <a:avLst/>
          </a:prstGeom>
          <a:ln w="0">
            <a:noFill/>
          </a:ln>
        </p:spPr>
      </p:pic>
      <p:sp>
        <p:nvSpPr>
          <p:cNvPr id="713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19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00286a"/>
                </a:solidFill>
                <a:latin typeface="Verdana"/>
              </a:rPr>
              <a:t>Structure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527040" y="119664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indent="-457200">
              <a:lnSpc>
                <a:spcPct val="200000"/>
              </a:lnSpc>
              <a:buClr>
                <a:srgbClr val="00286a"/>
              </a:buClr>
              <a:buFont typeface="Verdana"/>
              <a:buAutoNum type="arabicPeriod"/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Motivation and state of the art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457200" indent="-457200">
              <a:lnSpc>
                <a:spcPct val="200000"/>
              </a:lnSpc>
              <a:spcBef>
                <a:spcPts val="479"/>
              </a:spcBef>
              <a:buClr>
                <a:srgbClr val="00286a"/>
              </a:buClr>
              <a:buFont typeface="Verdana"/>
              <a:buAutoNum type="arabicPeriod"/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Structure, implementation of GAN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457200" indent="-457200">
              <a:lnSpc>
                <a:spcPct val="200000"/>
              </a:lnSpc>
              <a:spcBef>
                <a:spcPts val="479"/>
              </a:spcBef>
              <a:buClr>
                <a:srgbClr val="00286a"/>
              </a:buClr>
              <a:buFont typeface="Verdana"/>
              <a:buAutoNum type="arabicPeriod"/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Result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457200" indent="-457200">
              <a:lnSpc>
                <a:spcPct val="200000"/>
              </a:lnSpc>
              <a:spcBef>
                <a:spcPts val="479"/>
              </a:spcBef>
              <a:buClr>
                <a:srgbClr val="00286a"/>
              </a:buClr>
              <a:buFont typeface="Verdana"/>
              <a:buAutoNum type="arabicPeriod"/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Conclusion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457200" indent="-457200">
              <a:lnSpc>
                <a:spcPct val="200000"/>
              </a:lnSpc>
              <a:spcBef>
                <a:spcPts val="479"/>
              </a:spcBef>
              <a:buClr>
                <a:srgbClr val="00286a"/>
              </a:buClr>
              <a:buFont typeface="Verdana"/>
              <a:buAutoNum type="arabicPeriod"/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Outlook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30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2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  <a:ea typeface="Open Sans"/>
              </a:rPr>
              <a:t>1. Motivation and state of the art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632" name="Inhaltsplatzhalter 4" descr=""/>
          <p:cNvPicPr/>
          <p:nvPr/>
        </p:nvPicPr>
        <p:blipFill>
          <a:blip r:embed="rId1"/>
          <a:stretch/>
        </p:blipFill>
        <p:spPr>
          <a:xfrm>
            <a:off x="1081440" y="2374920"/>
            <a:ext cx="10028520" cy="2323800"/>
          </a:xfrm>
          <a:prstGeom prst="rect">
            <a:avLst/>
          </a:prstGeom>
          <a:ln w="0">
            <a:noFill/>
          </a:ln>
        </p:spPr>
      </p:pic>
      <p:sp>
        <p:nvSpPr>
          <p:cNvPr id="633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3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Inhaltsplatzhalter 2"/>
          <p:cNvSpPr/>
          <p:nvPr/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problem: diffusor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1. Motivation </a:t>
            </a:r>
            <a:r>
              <a:rPr b="1" i="1" lang="de-DE" sz="3200" spc="-1" strike="noStrike">
                <a:solidFill>
                  <a:srgbClr val="00286a"/>
                </a:solidFill>
                <a:latin typeface="Verdana"/>
                <a:ea typeface="Open Sans"/>
              </a:rPr>
              <a:t>and state of the art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636" name="Inhaltsplatzhalter 4" descr=""/>
          <p:cNvPicPr/>
          <p:nvPr/>
        </p:nvPicPr>
        <p:blipFill>
          <a:blip r:embed="rId1"/>
          <a:stretch/>
        </p:blipFill>
        <p:spPr>
          <a:xfrm>
            <a:off x="2145960" y="1967400"/>
            <a:ext cx="7900200" cy="2923200"/>
          </a:xfrm>
          <a:prstGeom prst="rect">
            <a:avLst/>
          </a:prstGeom>
          <a:ln w="0">
            <a:noFill/>
          </a:ln>
        </p:spPr>
      </p:pic>
      <p:sp>
        <p:nvSpPr>
          <p:cNvPr id="637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4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1. Motivation and state of the art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639" name="Grafik 5" descr=""/>
          <p:cNvPicPr/>
          <p:nvPr/>
        </p:nvPicPr>
        <p:blipFill>
          <a:blip r:embed="rId1"/>
          <a:stretch/>
        </p:blipFill>
        <p:spPr>
          <a:xfrm>
            <a:off x="527040" y="1732680"/>
            <a:ext cx="5466960" cy="3607920"/>
          </a:xfrm>
          <a:prstGeom prst="rect">
            <a:avLst/>
          </a:prstGeom>
          <a:ln w="12700">
            <a:solidFill>
              <a:srgbClr val="000000"/>
            </a:solidFill>
            <a:round/>
          </a:ln>
        </p:spPr>
      </p:pic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6615000" y="4790520"/>
            <a:ext cx="4650480" cy="575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286a"/>
                </a:solidFill>
                <a:latin typeface="Arial"/>
              </a:rPr>
              <a:t>images generated by a GAN</a:t>
            </a:r>
            <a:endParaRPr b="0" lang="de-DE" sz="2800" spc="-1" strike="noStrike">
              <a:solidFill>
                <a:srgbClr val="00286a"/>
              </a:solidFill>
              <a:latin typeface="Arial"/>
            </a:endParaRPr>
          </a:p>
        </p:txBody>
      </p:sp>
      <p:pic>
        <p:nvPicPr>
          <p:cNvPr id="641" name="Picture 4" descr=""/>
          <p:cNvPicPr/>
          <p:nvPr/>
        </p:nvPicPr>
        <p:blipFill>
          <a:blip r:embed="rId2"/>
          <a:stretch/>
        </p:blipFill>
        <p:spPr>
          <a:xfrm>
            <a:off x="6095880" y="1845000"/>
            <a:ext cx="5688360" cy="2945160"/>
          </a:xfrm>
          <a:prstGeom prst="rect">
            <a:avLst/>
          </a:prstGeom>
          <a:ln w="0">
            <a:noFill/>
          </a:ln>
        </p:spPr>
      </p:pic>
      <p:sp>
        <p:nvSpPr>
          <p:cNvPr id="642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5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rafik 6" descr="Ein Bild, das Diagramm, Text, Multimedia-Software, Grafiksoftwar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2855520" y="3183120"/>
            <a:ext cx="8943480" cy="2381040"/>
          </a:xfrm>
          <a:prstGeom prst="rect">
            <a:avLst/>
          </a:prstGeom>
          <a:ln w="0">
            <a:noFill/>
          </a:ln>
        </p:spPr>
      </p:pic>
      <p:sp>
        <p:nvSpPr>
          <p:cNvPr id="644" name="PlaceHolder 1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UNet: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286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286a"/>
                </a:solidFill>
                <a:latin typeface="Arial"/>
              </a:rPr>
              <a:t>Multi-Wiener-Net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title"/>
          </p:nvPr>
        </p:nvSpPr>
        <p:spPr>
          <a:xfrm>
            <a:off x="527040" y="333360"/>
            <a:ext cx="1113768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1. Motivation </a:t>
            </a:r>
            <a:r>
              <a:rPr b="1" i="1" lang="de-DE" sz="3200" spc="-1" strike="noStrike">
                <a:solidFill>
                  <a:srgbClr val="00286a"/>
                </a:solidFill>
                <a:latin typeface="Verdana"/>
                <a:ea typeface="Open Sans"/>
              </a:rPr>
              <a:t>and state of the art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pic>
        <p:nvPicPr>
          <p:cNvPr id="646" name="Grafik 8" descr=""/>
          <p:cNvPicPr/>
          <p:nvPr/>
        </p:nvPicPr>
        <p:blipFill>
          <a:blip r:embed="rId2"/>
          <a:stretch/>
        </p:blipFill>
        <p:spPr>
          <a:xfrm>
            <a:off x="5807880" y="1293480"/>
            <a:ext cx="3292560" cy="1798200"/>
          </a:xfrm>
          <a:prstGeom prst="rect">
            <a:avLst/>
          </a:prstGeom>
          <a:ln w="0">
            <a:noFill/>
          </a:ln>
        </p:spPr>
      </p:pic>
      <p:sp>
        <p:nvSpPr>
          <p:cNvPr id="647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6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609480" y="16020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2.</a:t>
            </a:r>
            <a:r>
              <a:rPr b="1" i="1" lang="en-US" sz="3200" spc="-1" strike="noStrike">
                <a:solidFill>
                  <a:srgbClr val="00286a"/>
                </a:solidFill>
                <a:latin typeface="Verdana"/>
              </a:rPr>
              <a:t> Structure, implementation of GAN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464040" y="2789280"/>
            <a:ext cx="5386680" cy="639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b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GAN-structure: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/>
          </p:nvPr>
        </p:nvSpPr>
        <p:spPr>
          <a:xfrm>
            <a:off x="464040" y="1119960"/>
            <a:ext cx="11499840" cy="2045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b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Implementation goal: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2060"/>
                </a:solidFill>
                <a:latin typeface="Open Sans"/>
                <a:ea typeface="Open Sans"/>
              </a:rPr>
              <a:t>Image</a:t>
            </a:r>
            <a:r>
              <a:rPr b="0" lang="en-GB" sz="2400" spc="-1" strike="noStrike">
                <a:solidFill>
                  <a:srgbClr val="002060"/>
                </a:solidFill>
                <a:latin typeface="Open Sans"/>
                <a:ea typeface="Open Sans"/>
              </a:rPr>
              <a:t> reconstruction </a:t>
            </a:r>
            <a:r>
              <a:rPr b="0" lang="en-US" sz="2400" spc="-1" strike="noStrike">
                <a:solidFill>
                  <a:srgbClr val="002060"/>
                </a:solidFill>
                <a:latin typeface="Open Sans"/>
                <a:ea typeface="Open Sans"/>
              </a:rPr>
              <a:t>with anti-noise through the usage of trained generator by GAN.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pic>
        <p:nvPicPr>
          <p:cNvPr id="651" name="Grafik 7" descr="Ein Bild, das Screenshot, Bernstein, Dunkelheit, Lich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199520" y="2340000"/>
            <a:ext cx="9007920" cy="3501720"/>
          </a:xfrm>
          <a:prstGeom prst="rect">
            <a:avLst/>
          </a:prstGeom>
          <a:ln w="0">
            <a:noFill/>
          </a:ln>
        </p:spPr>
      </p:pic>
      <p:sp>
        <p:nvSpPr>
          <p:cNvPr id="652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7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/>
          </p:nvPr>
        </p:nvSpPr>
        <p:spPr>
          <a:xfrm>
            <a:off x="527040" y="1413000"/>
            <a:ext cx="11137680" cy="4247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t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Generator goal: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Generated data samples that are indistinguishable from real data when fed into the discriminator.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5724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Discriminator goal: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To correctly classify real and fake samples, while the generator's objective is to fool the discriminator by generating realistic samples.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5724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Summary 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The generator tries to generate images (from the measurements) that resemble the truth, while the discriminator tries to distinguish between real and generated images. 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title"/>
          </p:nvPr>
        </p:nvSpPr>
        <p:spPr>
          <a:xfrm>
            <a:off x="527040" y="332640"/>
            <a:ext cx="11473200" cy="718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2.</a:t>
            </a:r>
            <a:r>
              <a:rPr b="1" i="1" lang="en-US" sz="3200" spc="-1" strike="noStrike">
                <a:solidFill>
                  <a:srgbClr val="00286a"/>
                </a:solidFill>
                <a:latin typeface="Verdana"/>
              </a:rPr>
              <a:t> Structure, implementation of GAN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55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8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537120" y="331920"/>
            <a:ext cx="11390760" cy="822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ctr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de-DE" sz="3200" spc="-1" strike="noStrike">
                <a:solidFill>
                  <a:srgbClr val="00286a"/>
                </a:solidFill>
                <a:latin typeface="Verdana"/>
              </a:rPr>
              <a:t>2.</a:t>
            </a:r>
            <a:r>
              <a:rPr b="1" i="1" lang="en-US" sz="3200" spc="-1" strike="noStrike">
                <a:solidFill>
                  <a:srgbClr val="00286a"/>
                </a:solidFill>
                <a:latin typeface="Verdana"/>
              </a:rPr>
              <a:t> Structure, implementation of GAN</a:t>
            </a:r>
            <a:endParaRPr b="0" lang="de-DE" sz="3200" spc="-1" strike="noStrike">
              <a:solidFill>
                <a:schemeClr val="lt2"/>
              </a:solidFill>
              <a:latin typeface="Microsoft Sans Serif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374040" y="1308960"/>
            <a:ext cx="7348680" cy="639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anchor="b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86a"/>
                </a:solidFill>
                <a:latin typeface="Open Sans"/>
                <a:ea typeface="Open Sans"/>
              </a:rPr>
              <a:t>Generator-structure:</a:t>
            </a:r>
            <a:endParaRPr b="0" lang="de-DE" sz="2400" spc="-1" strike="noStrike">
              <a:solidFill>
                <a:srgbClr val="00286a"/>
              </a:solidFill>
              <a:latin typeface="Arial"/>
            </a:endParaRPr>
          </a:p>
        </p:txBody>
      </p:sp>
      <p:pic>
        <p:nvPicPr>
          <p:cNvPr id="658" name="Picture 18" descr="A diagram of a 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030200" y="1412640"/>
            <a:ext cx="7034040" cy="3921480"/>
          </a:xfrm>
          <a:prstGeom prst="rect">
            <a:avLst/>
          </a:prstGeom>
          <a:ln w="0">
            <a:noFill/>
          </a:ln>
        </p:spPr>
      </p:pic>
      <p:sp>
        <p:nvSpPr>
          <p:cNvPr id="659" name="TextBox 21"/>
          <p:cNvSpPr/>
          <p:nvPr/>
        </p:nvSpPr>
        <p:spPr>
          <a:xfrm>
            <a:off x="6805080" y="5318280"/>
            <a:ext cx="912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2060"/>
                </a:solidFill>
                <a:latin typeface="Open Sans"/>
                <a:ea typeface="Open Sans"/>
              </a:rPr>
              <a:t>UNet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0" name="Inhaltsplatzhalter 2"/>
          <p:cNvSpPr/>
          <p:nvPr/>
        </p:nvSpPr>
        <p:spPr>
          <a:xfrm>
            <a:off x="7392240" y="6237360"/>
            <a:ext cx="863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anchor="t">
            <a:noAutofit/>
          </a:bodyPr>
          <a:p>
            <a:pPr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de-DE" sz="1600" spc="-1" strike="noStrike">
                <a:solidFill>
                  <a:srgbClr val="00286a"/>
                </a:solidFill>
                <a:latin typeface="Arial"/>
              </a:rPr>
              <a:t>slide 9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Vorlage TUD">
  <a:themeElements>
    <a:clrScheme name="Vorlage TU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orlage TUD">
      <a:majorFont>
        <a:latin typeface="Verdana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 TUD</Template>
  <TotalTime>0</TotalTime>
  <Application>Collabora_Office/23.05.5.4$Linux_X86_64 LibreOffice_project/1681200a96e5ffa1bee996c23ec760042f91abfa</Application>
  <AppVersion>15.0000</AppVersion>
  <Words>1376</Words>
  <Paragraphs>183</Paragraphs>
  <Company>TUD IEE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2006-08-08T09:05:03Z</dcterms:created>
  <dc:creator>lb</dc:creator>
  <dc:description/>
  <dc:language>zh-CN</dc:language>
  <cp:lastModifiedBy>Robert Wendland</cp:lastModifiedBy>
  <dcterms:modified xsi:type="dcterms:W3CDTF">2024-02-13T07:52:55Z</dcterms:modified>
  <cp:revision>400</cp:revision>
  <dc:subject/>
  <dc:title>Folie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</vt:r8>
  </property>
  <property fmtid="{D5CDD505-2E9C-101B-9397-08002B2CF9AE}" pid="3" name="MMClips">
    <vt:r8>2</vt:r8>
  </property>
  <property fmtid="{D5CDD505-2E9C-101B-9397-08002B2CF9AE}" pid="4" name="Notes">
    <vt:r8>15</vt:r8>
  </property>
  <property fmtid="{D5CDD505-2E9C-101B-9397-08002B2CF9AE}" pid="5" name="PresentationFormat">
    <vt:lpwstr>Breitbild</vt:lpwstr>
  </property>
  <property fmtid="{D5CDD505-2E9C-101B-9397-08002B2CF9AE}" pid="6" name="Slides">
    <vt:r8>19</vt:r8>
  </property>
</Properties>
</file>